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3744913" cy="5329238"/>
  <p:notesSz cx="6742113" cy="9872663"/>
  <p:defaultTextStyle>
    <a:defPPr>
      <a:defRPr lang="fr-FR"/>
    </a:defPPr>
    <a:lvl1pPr marL="0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9232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8465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7697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36930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96162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55394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14627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73859" algn="l" defTabSz="51846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>
          <p15:clr>
            <a:srgbClr val="A4A3A4"/>
          </p15:clr>
        </p15:guide>
        <p15:guide id="2" pos="11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n BALDEYROU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E519AB"/>
    <a:srgbClr val="270CF2"/>
    <a:srgbClr val="ED6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122" y="54"/>
      </p:cViewPr>
      <p:guideLst>
        <p:guide orient="horz" pos="1678"/>
        <p:guide pos="11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C967F-E76A-4568-8E72-EB4FC219CA8B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0100" y="739775"/>
            <a:ext cx="26019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0051-74A5-4457-B6FE-1E8636E0A1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61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10051-74A5-4457-B6FE-1E8636E0A15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0869" y="1655520"/>
            <a:ext cx="3183176" cy="114233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1738" y="3019903"/>
            <a:ext cx="2621439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9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6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9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14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73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22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41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715062" y="213418"/>
            <a:ext cx="842606" cy="454712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87246" y="213418"/>
            <a:ext cx="2465401" cy="454712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18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69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5822" y="3424531"/>
            <a:ext cx="3183176" cy="1058445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5822" y="2258759"/>
            <a:ext cx="3183176" cy="1165770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923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84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769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3693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9616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5539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146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7385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90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7246" y="1243491"/>
            <a:ext cx="1654003" cy="35170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03664" y="1243491"/>
            <a:ext cx="1654003" cy="35170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85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7246" y="1192910"/>
            <a:ext cx="1654653" cy="4971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9232" indent="0">
              <a:buNone/>
              <a:defRPr sz="1100" b="1"/>
            </a:lvl2pPr>
            <a:lvl3pPr marL="518465" indent="0">
              <a:buNone/>
              <a:defRPr sz="1000" b="1"/>
            </a:lvl3pPr>
            <a:lvl4pPr marL="777697" indent="0">
              <a:buNone/>
              <a:defRPr sz="900" b="1"/>
            </a:lvl4pPr>
            <a:lvl5pPr marL="1036930" indent="0">
              <a:buNone/>
              <a:defRPr sz="900" b="1"/>
            </a:lvl5pPr>
            <a:lvl6pPr marL="1296162" indent="0">
              <a:buNone/>
              <a:defRPr sz="900" b="1"/>
            </a:lvl6pPr>
            <a:lvl7pPr marL="1555394" indent="0">
              <a:buNone/>
              <a:defRPr sz="900" b="1"/>
            </a:lvl7pPr>
            <a:lvl8pPr marL="1814627" indent="0">
              <a:buNone/>
              <a:defRPr sz="900" b="1"/>
            </a:lvl8pPr>
            <a:lvl9pPr marL="2073859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7246" y="1690059"/>
            <a:ext cx="1654653" cy="307048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902364" y="1192910"/>
            <a:ext cx="1655303" cy="4971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9232" indent="0">
              <a:buNone/>
              <a:defRPr sz="1100" b="1"/>
            </a:lvl2pPr>
            <a:lvl3pPr marL="518465" indent="0">
              <a:buNone/>
              <a:defRPr sz="1000" b="1"/>
            </a:lvl3pPr>
            <a:lvl4pPr marL="777697" indent="0">
              <a:buNone/>
              <a:defRPr sz="900" b="1"/>
            </a:lvl4pPr>
            <a:lvl5pPr marL="1036930" indent="0">
              <a:buNone/>
              <a:defRPr sz="900" b="1"/>
            </a:lvl5pPr>
            <a:lvl6pPr marL="1296162" indent="0">
              <a:buNone/>
              <a:defRPr sz="900" b="1"/>
            </a:lvl6pPr>
            <a:lvl7pPr marL="1555394" indent="0">
              <a:buNone/>
              <a:defRPr sz="900" b="1"/>
            </a:lvl7pPr>
            <a:lvl8pPr marL="1814627" indent="0">
              <a:buNone/>
              <a:defRPr sz="900" b="1"/>
            </a:lvl8pPr>
            <a:lvl9pPr marL="2073859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902364" y="1690059"/>
            <a:ext cx="1655303" cy="307048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757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3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40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7246" y="212183"/>
            <a:ext cx="1232051" cy="90301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4157" y="212185"/>
            <a:ext cx="2093510" cy="45483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7246" y="1115193"/>
            <a:ext cx="1232051" cy="3645348"/>
          </a:xfrm>
        </p:spPr>
        <p:txBody>
          <a:bodyPr/>
          <a:lstStyle>
            <a:lvl1pPr marL="0" indent="0">
              <a:buNone/>
              <a:defRPr sz="800"/>
            </a:lvl1pPr>
            <a:lvl2pPr marL="259232" indent="0">
              <a:buNone/>
              <a:defRPr sz="700"/>
            </a:lvl2pPr>
            <a:lvl3pPr marL="518465" indent="0">
              <a:buNone/>
              <a:defRPr sz="600"/>
            </a:lvl3pPr>
            <a:lvl4pPr marL="777697" indent="0">
              <a:buNone/>
              <a:defRPr sz="500"/>
            </a:lvl4pPr>
            <a:lvl5pPr marL="1036930" indent="0">
              <a:buNone/>
              <a:defRPr sz="500"/>
            </a:lvl5pPr>
            <a:lvl6pPr marL="1296162" indent="0">
              <a:buNone/>
              <a:defRPr sz="500"/>
            </a:lvl6pPr>
            <a:lvl7pPr marL="1555394" indent="0">
              <a:buNone/>
              <a:defRPr sz="500"/>
            </a:lvl7pPr>
            <a:lvl8pPr marL="1814627" indent="0">
              <a:buNone/>
              <a:defRPr sz="500"/>
            </a:lvl8pPr>
            <a:lvl9pPr marL="2073859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5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030" y="3730467"/>
            <a:ext cx="2246948" cy="44040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34030" y="476177"/>
            <a:ext cx="2246948" cy="3197543"/>
          </a:xfrm>
        </p:spPr>
        <p:txBody>
          <a:bodyPr/>
          <a:lstStyle>
            <a:lvl1pPr marL="0" indent="0">
              <a:buNone/>
              <a:defRPr sz="1800"/>
            </a:lvl1pPr>
            <a:lvl2pPr marL="259232" indent="0">
              <a:buNone/>
              <a:defRPr sz="1600"/>
            </a:lvl2pPr>
            <a:lvl3pPr marL="518465" indent="0">
              <a:buNone/>
              <a:defRPr sz="1400"/>
            </a:lvl3pPr>
            <a:lvl4pPr marL="777697" indent="0">
              <a:buNone/>
              <a:defRPr sz="1100"/>
            </a:lvl4pPr>
            <a:lvl5pPr marL="1036930" indent="0">
              <a:buNone/>
              <a:defRPr sz="1100"/>
            </a:lvl5pPr>
            <a:lvl6pPr marL="1296162" indent="0">
              <a:buNone/>
              <a:defRPr sz="1100"/>
            </a:lvl6pPr>
            <a:lvl7pPr marL="1555394" indent="0">
              <a:buNone/>
              <a:defRPr sz="1100"/>
            </a:lvl7pPr>
            <a:lvl8pPr marL="1814627" indent="0">
              <a:buNone/>
              <a:defRPr sz="1100"/>
            </a:lvl8pPr>
            <a:lvl9pPr marL="2073859" indent="0">
              <a:buNone/>
              <a:defRPr sz="1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4030" y="4170870"/>
            <a:ext cx="2246948" cy="625445"/>
          </a:xfrm>
        </p:spPr>
        <p:txBody>
          <a:bodyPr/>
          <a:lstStyle>
            <a:lvl1pPr marL="0" indent="0">
              <a:buNone/>
              <a:defRPr sz="800"/>
            </a:lvl1pPr>
            <a:lvl2pPr marL="259232" indent="0">
              <a:buNone/>
              <a:defRPr sz="700"/>
            </a:lvl2pPr>
            <a:lvl3pPr marL="518465" indent="0">
              <a:buNone/>
              <a:defRPr sz="600"/>
            </a:lvl3pPr>
            <a:lvl4pPr marL="777697" indent="0">
              <a:buNone/>
              <a:defRPr sz="500"/>
            </a:lvl4pPr>
            <a:lvl5pPr marL="1036930" indent="0">
              <a:buNone/>
              <a:defRPr sz="500"/>
            </a:lvl5pPr>
            <a:lvl6pPr marL="1296162" indent="0">
              <a:buNone/>
              <a:defRPr sz="500"/>
            </a:lvl6pPr>
            <a:lvl7pPr marL="1555394" indent="0">
              <a:buNone/>
              <a:defRPr sz="500"/>
            </a:lvl7pPr>
            <a:lvl8pPr marL="1814627" indent="0">
              <a:buNone/>
              <a:defRPr sz="500"/>
            </a:lvl8pPr>
            <a:lvl9pPr marL="2073859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02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87246" y="213416"/>
            <a:ext cx="3370422" cy="888206"/>
          </a:xfrm>
          <a:prstGeom prst="rect">
            <a:avLst/>
          </a:prstGeom>
        </p:spPr>
        <p:txBody>
          <a:bodyPr vert="horz" lIns="51846" tIns="25923" rIns="51846" bIns="25923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7246" y="1243491"/>
            <a:ext cx="3370422" cy="3517050"/>
          </a:xfrm>
          <a:prstGeom prst="rect">
            <a:avLst/>
          </a:prstGeom>
        </p:spPr>
        <p:txBody>
          <a:bodyPr vert="horz" lIns="51846" tIns="25923" rIns="51846" bIns="25923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7246" y="4939415"/>
            <a:ext cx="873813" cy="283733"/>
          </a:xfrm>
          <a:prstGeom prst="rect">
            <a:avLst/>
          </a:prstGeom>
        </p:spPr>
        <p:txBody>
          <a:bodyPr vert="horz" lIns="51846" tIns="25923" rIns="51846" bIns="2592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87997-B14D-4D41-8217-2C57388C214D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79512" y="4939415"/>
            <a:ext cx="1185889" cy="283733"/>
          </a:xfrm>
          <a:prstGeom prst="rect">
            <a:avLst/>
          </a:prstGeom>
        </p:spPr>
        <p:txBody>
          <a:bodyPr vert="horz" lIns="51846" tIns="25923" rIns="51846" bIns="2592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683855" y="4939415"/>
            <a:ext cx="873813" cy="283733"/>
          </a:xfrm>
          <a:prstGeom prst="rect">
            <a:avLst/>
          </a:prstGeom>
        </p:spPr>
        <p:txBody>
          <a:bodyPr vert="horz" lIns="51846" tIns="25923" rIns="51846" bIns="2592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5B7E-0B78-48A6-802B-BD4CA060A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60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8465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5184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1253" indent="-162020" algn="l" defTabSz="518465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81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7313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66546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25778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85011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4243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03475" indent="-129616" algn="l" defTabSz="5184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9232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8465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7697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36930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96162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55394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14627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73859" algn="l" defTabSz="51846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1">
                <a:lumMod val="85000"/>
              </a:schemeClr>
            </a:gs>
            <a:gs pos="46000">
              <a:schemeClr val="bg1"/>
            </a:gs>
            <a:gs pos="100000">
              <a:srgbClr val="008080"/>
            </a:gs>
            <a:gs pos="100000">
              <a:schemeClr val="accent6">
                <a:lumMod val="20000"/>
                <a:lumOff val="80000"/>
              </a:schemeClr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1" t="35474" r="15335" b="22741"/>
          <a:stretch/>
        </p:blipFill>
        <p:spPr bwMode="auto">
          <a:xfrm>
            <a:off x="720328" y="26505"/>
            <a:ext cx="15696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13699" y="1793323"/>
            <a:ext cx="3121310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808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Des infectiologues vous répondent…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720328" y="720403"/>
            <a:ext cx="3121310" cy="1007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rgbClr val="008080"/>
                </a:solidFill>
                <a:latin typeface="Gill Sans Ultra Bold" panose="020B0A02020104020203" pitchFamily="34" charset="0"/>
              </a:rPr>
              <a:t>A</a:t>
            </a:r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streinte</a:t>
            </a:r>
          </a:p>
          <a:p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      </a:t>
            </a:r>
            <a:r>
              <a:rPr lang="fr-FR" sz="1600" dirty="0">
                <a:solidFill>
                  <a:srgbClr val="008080"/>
                </a:solidFill>
                <a:latin typeface="Gill Sans Ultra Bold" panose="020B0A02020104020203" pitchFamily="34" charset="0"/>
              </a:rPr>
              <a:t>B</a:t>
            </a:r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retonne de</a:t>
            </a:r>
          </a:p>
          <a:p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            </a:t>
            </a:r>
            <a:r>
              <a:rPr lang="fr-FR" sz="1600" dirty="0">
                <a:solidFill>
                  <a:srgbClr val="008080"/>
                </a:solidFill>
                <a:latin typeface="Gill Sans Ultra Bold" panose="020B0A02020104020203" pitchFamily="34" charset="0"/>
              </a:rPr>
              <a:t>R</a:t>
            </a:r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éférents en</a:t>
            </a:r>
          </a:p>
          <a:p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                  </a:t>
            </a:r>
            <a:r>
              <a:rPr lang="fr-FR" sz="1600" dirty="0">
                <a:solidFill>
                  <a:srgbClr val="008080"/>
                </a:solidFill>
                <a:latin typeface="Gill Sans Ultra Bold" panose="020B0A02020104020203" pitchFamily="34" charset="0"/>
              </a:rPr>
              <a:t>I</a:t>
            </a:r>
            <a:r>
              <a:rPr lang="fr-FR" sz="1600" dirty="0">
                <a:solidFill>
                  <a:schemeClr val="tx1"/>
                </a:solidFill>
                <a:latin typeface="Gill Sans Ultra Bold" panose="020B0A02020104020203" pitchFamily="34" charset="0"/>
              </a:rPr>
              <a:t>nfectiologie</a:t>
            </a:r>
          </a:p>
        </p:txBody>
      </p:sp>
      <p:pic>
        <p:nvPicPr>
          <p:cNvPr id="10" name="Image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6" t="35474" r="67462" b="18981"/>
          <a:stretch/>
        </p:blipFill>
        <p:spPr bwMode="auto">
          <a:xfrm>
            <a:off x="0" y="33318"/>
            <a:ext cx="819600" cy="7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0" y="3888755"/>
            <a:ext cx="3168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fr-FR" dirty="0">
              <a:solidFill>
                <a:srgbClr val="00808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 algn="ctr"/>
            <a:endParaRPr lang="fr-FR" dirty="0">
              <a:solidFill>
                <a:srgbClr val="00808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 algn="ctr"/>
            <a:endParaRPr lang="fr-FR" dirty="0">
              <a:solidFill>
                <a:srgbClr val="00808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820" y="2045347"/>
            <a:ext cx="3348620" cy="892661"/>
          </a:xfrm>
          <a:prstGeom prst="rect">
            <a:avLst/>
          </a:prstGeom>
          <a:solidFill>
            <a:schemeClr val="bg1"/>
          </a:solidFill>
          <a:ln w="9525">
            <a:solidFill>
              <a:srgbClr val="00808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>
                <a:solidFill>
                  <a:srgbClr val="E519AB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Pour tout conseil en ANTIBIOTHÉRAPIE</a:t>
            </a:r>
          </a:p>
          <a:p>
            <a:pPr lvl="0" algn="ctr"/>
            <a:r>
              <a:rPr lang="fr-FR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Prise en charge thérapeutique du patient, aide au diagnostic, orientation et parcours de soins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8820" y="3068102"/>
            <a:ext cx="3348620" cy="892661"/>
          </a:xfrm>
          <a:prstGeom prst="rect">
            <a:avLst/>
          </a:prstGeom>
          <a:solidFill>
            <a:schemeClr val="bg1"/>
          </a:solidFill>
          <a:ln w="9525">
            <a:solidFill>
              <a:srgbClr val="00808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>
                <a:solidFill>
                  <a:srgbClr val="E519AB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Pour tout professionnel de santé PRESCRIPTEURS</a:t>
            </a:r>
          </a:p>
          <a:p>
            <a:pPr lvl="0" algn="ctr"/>
            <a:r>
              <a:rPr lang="fr-FR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Exerçant en établissements de santé, établissements médico-sociaux et en libéral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8820" y="4104779"/>
            <a:ext cx="1577228" cy="892661"/>
          </a:xfrm>
          <a:prstGeom prst="rect">
            <a:avLst/>
          </a:prstGeom>
          <a:solidFill>
            <a:schemeClr val="bg1"/>
          </a:solidFill>
          <a:ln w="9525">
            <a:solidFill>
              <a:srgbClr val="00808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fr-FR" b="1" dirty="0">
                <a:solidFill>
                  <a:srgbClr val="00808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 CHU de BREST : </a:t>
            </a:r>
          </a:p>
          <a:p>
            <a:pPr lvl="0" algn="ctr">
              <a:spcAft>
                <a:spcPts val="600"/>
              </a:spcAft>
            </a:pPr>
            <a:r>
              <a:rPr lang="fr-FR" b="1" dirty="0">
                <a:solidFill>
                  <a:srgbClr val="E519AB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02 98 14 52 60</a:t>
            </a:r>
          </a:p>
          <a:p>
            <a:pPr lvl="0" algn="ctr">
              <a:spcAft>
                <a:spcPts val="0"/>
              </a:spcAft>
            </a:pPr>
            <a:r>
              <a:rPr lang="fr-FR" b="1" dirty="0">
                <a:solidFill>
                  <a:srgbClr val="00808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 CHU de RENNES : </a:t>
            </a:r>
            <a:r>
              <a:rPr lang="fr-FR" b="1" dirty="0">
                <a:solidFill>
                  <a:srgbClr val="E519AB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02 99 28 97 61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30072" y="4111979"/>
            <a:ext cx="1627376" cy="892661"/>
          </a:xfrm>
          <a:prstGeom prst="rect">
            <a:avLst/>
          </a:prstGeom>
          <a:solidFill>
            <a:schemeClr val="bg1"/>
          </a:solidFill>
          <a:ln w="9525">
            <a:solidFill>
              <a:srgbClr val="00808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Du lundi au vendredi : de</a:t>
            </a:r>
            <a:r>
              <a:rPr lang="fr-FR" b="1" dirty="0">
                <a:solidFill>
                  <a:srgbClr val="ED651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fr-FR" b="1" dirty="0">
                <a:solidFill>
                  <a:srgbClr val="E519AB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9h à 18h30 </a:t>
            </a:r>
          </a:p>
          <a:p>
            <a:pPr lvl="0" algn="ctr"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Le Samedi matin : </a:t>
            </a:r>
          </a:p>
          <a:p>
            <a:pPr lvl="0" algn="ctr"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 </a:t>
            </a:r>
            <a:r>
              <a:rPr lang="fr-FR" b="1" dirty="0">
                <a:solidFill>
                  <a:srgbClr val="E519AB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9h à 12h30</a:t>
            </a:r>
          </a:p>
        </p:txBody>
      </p:sp>
    </p:spTree>
    <p:extLst>
      <p:ext uri="{BB962C8B-B14F-4D97-AF65-F5344CB8AC3E}">
        <p14:creationId xmlns:p14="http://schemas.microsoft.com/office/powerpoint/2010/main" val="306764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8080" y="855075"/>
            <a:ext cx="3619439" cy="42048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300"/>
              </a:spcAft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   Réduire les durées de prescription</a:t>
            </a:r>
            <a:endParaRPr lang="fr-FR" altLang="fr-FR" sz="800" b="1" dirty="0">
              <a:solidFill>
                <a:srgbClr val="008080"/>
              </a:solidFill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90488" indent="-90488" algn="just"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</a:t>
            </a: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Exacerbation aiguë de bronchite chronique : </a:t>
            </a:r>
            <a:r>
              <a:rPr lang="fr-FR" altLang="fr-FR" sz="800" b="1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7 jours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maximum</a:t>
            </a:r>
          </a:p>
          <a:p>
            <a:pPr marL="90488" indent="-9048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 Pneumonies non graves : </a:t>
            </a:r>
            <a:r>
              <a:rPr lang="fr-FR" altLang="fr-FR" sz="800" b="1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7 jours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maximum</a:t>
            </a:r>
          </a:p>
          <a:p>
            <a:pPr marL="90488" indent="-9048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 Infections urinaires fébriles : </a:t>
            </a:r>
            <a:r>
              <a:rPr lang="fr-FR" altLang="fr-FR" sz="800" b="1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7-14 jours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maximum</a:t>
            </a:r>
          </a:p>
          <a:p>
            <a:pPr marL="90488" indent="-9048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 Infections cutanées : </a:t>
            </a:r>
            <a:r>
              <a:rPr lang="fr-FR" altLang="fr-FR" sz="800" b="1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10 jours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maximum </a:t>
            </a: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(arrêt si 48h  d’apyrexie et   </a:t>
            </a:r>
          </a:p>
          <a:p>
            <a:pPr algn="just"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    disparition de l’inflammation locale)</a:t>
            </a:r>
          </a:p>
          <a:p>
            <a:pPr algn="just">
              <a:defRPr/>
            </a:pPr>
            <a:endParaRPr lang="fr-FR" altLang="fr-FR" sz="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algn="just">
              <a:defRPr/>
            </a:pPr>
            <a:endParaRPr lang="fr-FR" altLang="fr-FR" sz="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algn="just">
              <a:defRPr/>
            </a:pPr>
            <a:endParaRPr lang="fr-FR" altLang="fr-FR" sz="600" dirty="0"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algn="just">
              <a:defRPr/>
            </a:pPr>
            <a:endParaRPr lang="fr-FR" altLang="fr-FR" sz="900" b="1" dirty="0">
              <a:solidFill>
                <a:srgbClr val="008080"/>
              </a:solidFill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Ce sont des antibiotiques particulièrement générateurs de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résistances bactériennes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endParaRPr lang="fr-FR" altLang="fr-FR" sz="800" dirty="0">
              <a:solidFill>
                <a:srgbClr val="E519AB"/>
              </a:solidFill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endParaRPr lang="fr-FR" altLang="fr-FR" sz="800" dirty="0">
              <a:solidFill>
                <a:srgbClr val="E519AB"/>
              </a:solidFill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algn="just">
              <a:defRPr/>
            </a:pPr>
            <a:endParaRPr lang="fr-FR" altLang="fr-FR" sz="600" dirty="0"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   </a:t>
            </a:r>
            <a:r>
              <a:rPr lang="fr-FR" altLang="fr-FR" sz="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algn="just">
              <a:spcAft>
                <a:spcPts val="300"/>
              </a:spcAft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Eviter les prélèvements d’interprétation difficile</a:t>
            </a:r>
          </a:p>
          <a:p>
            <a:pPr marL="0" lvl="1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ECBU sur sonde </a:t>
            </a: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ou chez un patient asymptomatique</a:t>
            </a:r>
          </a:p>
          <a:p>
            <a:pPr marL="0" lvl="1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Prélèvements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cutanés superficiels</a:t>
            </a:r>
          </a:p>
          <a:p>
            <a:pPr marL="0" lvl="1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ECBC</a:t>
            </a:r>
          </a:p>
          <a:p>
            <a:pPr marL="400050" lvl="1" algn="just">
              <a:defRPr/>
            </a:pPr>
            <a:endParaRPr lang="fr-FR" altLang="fr-FR" sz="6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Respecter les non-indications de traitement antibiotique</a:t>
            </a:r>
          </a:p>
          <a:p>
            <a:pPr marL="0" lvl="1" indent="9048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Colonisations urinaires</a:t>
            </a:r>
          </a:p>
          <a:p>
            <a:pPr marL="0" lvl="1" indent="9048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Bronchites aiguës</a:t>
            </a:r>
          </a:p>
          <a:p>
            <a:pPr marL="400050" lvl="1" algn="just">
              <a:defRPr/>
            </a:pPr>
            <a:endParaRPr lang="fr-FR" altLang="fr-FR" sz="6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Favoriser la prévention</a:t>
            </a:r>
          </a:p>
          <a:p>
            <a:pPr marL="0" lvl="1" indent="793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</a:t>
            </a:r>
            <a:r>
              <a:rPr lang="fr-FR" altLang="fr-FR" sz="800" dirty="0">
                <a:solidFill>
                  <a:srgbClr val="E519A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Vaccinations</a:t>
            </a: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antigrippale et anti-</a:t>
            </a:r>
            <a:r>
              <a:rPr lang="fr-FR" altLang="fr-FR" sz="800" dirty="0" err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pneumococcique</a:t>
            </a:r>
            <a:endParaRPr lang="fr-FR" altLang="fr-FR" sz="8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lvl="1" indent="793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Kinésithérapie respiratoire en cas d’exacerbation de BPCO</a:t>
            </a:r>
          </a:p>
          <a:p>
            <a:pPr marL="0" lvl="1" indent="793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Soins locaux (pansements adaptés)</a:t>
            </a:r>
          </a:p>
          <a:p>
            <a:pPr marL="0" lvl="1" indent="7938" algn="just">
              <a:buFont typeface="Wingdings" panose="05000000000000000000" pitchFamily="2" charset="2"/>
              <a:buChar char="§"/>
              <a:defRPr/>
            </a:pPr>
            <a:r>
              <a:rPr lang="fr-FR" altLang="fr-FR" sz="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Limitation des indications et de la durée des sondages urinaires</a:t>
            </a:r>
            <a:endParaRPr lang="fr-FR" altLang="fr-FR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Titre 3"/>
          <p:cNvSpPr txBox="1">
            <a:spLocks/>
          </p:cNvSpPr>
          <p:nvPr/>
        </p:nvSpPr>
        <p:spPr>
          <a:xfrm>
            <a:off x="72256" y="114859"/>
            <a:ext cx="3619439" cy="775632"/>
          </a:xfrm>
          <a:prstGeom prst="rect">
            <a:avLst/>
          </a:prstGeom>
          <a:solidFill>
            <a:srgbClr val="E519AB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fr-FR" sz="1300" b="1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MOINS PRESCRIRE D'ANTIBIOTIQUE, C'EST PRÉSERVER LEUR EFFICACITÉ ! </a:t>
            </a:r>
          </a:p>
          <a:p>
            <a:pPr eaLnBrk="1" hangingPunct="1">
              <a:defRPr/>
            </a:pPr>
            <a:r>
              <a:rPr lang="fr-FR" sz="1300" b="1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LES MESSAGES-CLÉ : </a:t>
            </a:r>
            <a:endParaRPr lang="fr-FR" altLang="fr-FR" sz="1300" b="1" dirty="0">
              <a:solidFill>
                <a:schemeClr val="bg1"/>
              </a:solidFill>
              <a:latin typeface="MV Boli" panose="02000500030200090000" pitchFamily="2" charset="0"/>
              <a:ea typeface="ＭＳ Ｐゴシック" pitchFamily="1" charset="-128"/>
              <a:cs typeface="MV Boli" panose="02000500030200090000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8" t="36984" r="6087" b="14403"/>
          <a:stretch/>
        </p:blipFill>
        <p:spPr bwMode="auto">
          <a:xfrm>
            <a:off x="72256" y="5069235"/>
            <a:ext cx="696630" cy="21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58459" y="4846690"/>
            <a:ext cx="277836" cy="680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llipse 4"/>
          <p:cNvSpPr/>
          <p:nvPr/>
        </p:nvSpPr>
        <p:spPr>
          <a:xfrm>
            <a:off x="72256" y="1027443"/>
            <a:ext cx="180000" cy="180000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</a:t>
            </a:r>
          </a:p>
        </p:txBody>
      </p:sp>
      <p:sp>
        <p:nvSpPr>
          <p:cNvPr id="20" name="Ellipse 19"/>
          <p:cNvSpPr/>
          <p:nvPr/>
        </p:nvSpPr>
        <p:spPr>
          <a:xfrm>
            <a:off x="58080" y="2031865"/>
            <a:ext cx="180000" cy="180000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2</a:t>
            </a:r>
          </a:p>
        </p:txBody>
      </p:sp>
      <p:sp>
        <p:nvSpPr>
          <p:cNvPr id="21" name="Ellipse 20"/>
          <p:cNvSpPr/>
          <p:nvPr/>
        </p:nvSpPr>
        <p:spPr>
          <a:xfrm>
            <a:off x="72256" y="2631211"/>
            <a:ext cx="180000" cy="180000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</a:p>
        </p:txBody>
      </p:sp>
      <p:sp>
        <p:nvSpPr>
          <p:cNvPr id="22" name="Ellipse 21"/>
          <p:cNvSpPr/>
          <p:nvPr/>
        </p:nvSpPr>
        <p:spPr>
          <a:xfrm>
            <a:off x="85654" y="3026326"/>
            <a:ext cx="180000" cy="180000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4</a:t>
            </a:r>
          </a:p>
        </p:txBody>
      </p:sp>
      <p:sp>
        <p:nvSpPr>
          <p:cNvPr id="23" name="Ellipse 22"/>
          <p:cNvSpPr/>
          <p:nvPr/>
        </p:nvSpPr>
        <p:spPr>
          <a:xfrm>
            <a:off x="72256" y="3669257"/>
            <a:ext cx="180000" cy="180000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5</a:t>
            </a:r>
          </a:p>
        </p:txBody>
      </p:sp>
      <p:sp>
        <p:nvSpPr>
          <p:cNvPr id="24" name="Ellipse 23"/>
          <p:cNvSpPr/>
          <p:nvPr/>
        </p:nvSpPr>
        <p:spPr>
          <a:xfrm>
            <a:off x="87016" y="4184414"/>
            <a:ext cx="180000" cy="180000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6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94573" y="1986689"/>
            <a:ext cx="340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Ne pas prescrire de céphalosporines de 3</a:t>
            </a:r>
            <a:r>
              <a:rPr lang="fr-FR" altLang="fr-FR" sz="900" b="1" baseline="30000" dirty="0">
                <a:solidFill>
                  <a:srgbClr val="008080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ème</a:t>
            </a: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génération et de fluoroquinolones quand une alternative est possible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04052" y="2583267"/>
            <a:ext cx="340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altLang="fr-FR" sz="900" b="1" dirty="0">
                <a:solidFill>
                  <a:srgbClr val="008080"/>
                </a:solidFill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Utiliser les tests rapides d’orientation diagnostique (TROD) tels que celui pour l’angine ou la bandelette urinaire</a:t>
            </a:r>
          </a:p>
        </p:txBody>
      </p:sp>
    </p:spTree>
    <p:extLst>
      <p:ext uri="{BB962C8B-B14F-4D97-AF65-F5344CB8AC3E}">
        <p14:creationId xmlns:p14="http://schemas.microsoft.com/office/powerpoint/2010/main" val="20754607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272</Words>
  <Application>Microsoft Office PowerPoint</Application>
  <PresentationFormat>Personnalisé</PresentationFormat>
  <Paragraphs>56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Gill Sans Ultra Bold</vt:lpstr>
      <vt:lpstr>MV Boli</vt:lpstr>
      <vt:lpstr>Wingdings</vt:lpstr>
      <vt:lpstr>Thème Office</vt:lpstr>
      <vt:lpstr>Présentation PowerPoint</vt:lpstr>
      <vt:lpstr>Présentation PowerPoint</vt:lpstr>
    </vt:vector>
  </TitlesOfParts>
  <Company>CHU de NANTES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MARQUET Aurelie</dc:creator>
  <cp:lastModifiedBy>Carline AULNETTE</cp:lastModifiedBy>
  <cp:revision>28</cp:revision>
  <cp:lastPrinted>2016-10-24T14:46:12Z</cp:lastPrinted>
  <dcterms:created xsi:type="dcterms:W3CDTF">2016-10-24T13:44:37Z</dcterms:created>
  <dcterms:modified xsi:type="dcterms:W3CDTF">2023-01-10T16:07:51Z</dcterms:modified>
</cp:coreProperties>
</file>